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</p:sldIdLst>
  <p:sldSz cx="9144000" cy="6858000" type="screen4x3"/>
  <p:notesSz cx="6797675" cy="9926638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794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50443" y="0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428583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3a9b63a38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2" name="Google Shape;162;g13a9b63a385_0_24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00" cy="44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13a9b63a385_0_24:notes"/>
          <p:cNvSpPr txBox="1">
            <a:spLocks noGrp="1"/>
          </p:cNvSpPr>
          <p:nvPr>
            <p:ph type="sldNum" idx="12"/>
          </p:nvPr>
        </p:nvSpPr>
        <p:spPr>
          <a:xfrm>
            <a:off x="3850443" y="9428583"/>
            <a:ext cx="2945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067330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 txBox="1">
            <a:spLocks noGrp="1"/>
          </p:cNvSpPr>
          <p:nvPr>
            <p:ph type="sldNum" idx="12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/>
          <p:cNvSpPr txBox="1">
            <a:spLocks noGrp="1"/>
          </p:cNvSpPr>
          <p:nvPr>
            <p:ph type="sldNum" idx="12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 txBox="1">
            <a:spLocks noGrp="1"/>
          </p:cNvSpPr>
          <p:nvPr>
            <p:ph type="sldNum" idx="12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4:notes"/>
          <p:cNvSpPr txBox="1">
            <a:spLocks noGrp="1"/>
          </p:cNvSpPr>
          <p:nvPr>
            <p:ph type="sldNum" idx="12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p5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5:notes"/>
          <p:cNvSpPr txBox="1">
            <a:spLocks noGrp="1"/>
          </p:cNvSpPr>
          <p:nvPr>
            <p:ph type="sldNum" idx="12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3a9b63a38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13a9b63a385_0_5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00" cy="44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13a9b63a385_0_5:notes"/>
          <p:cNvSpPr txBox="1">
            <a:spLocks noGrp="1"/>
          </p:cNvSpPr>
          <p:nvPr>
            <p:ph type="sldNum" idx="12"/>
          </p:nvPr>
        </p:nvSpPr>
        <p:spPr>
          <a:xfrm>
            <a:off x="3850443" y="9428583"/>
            <a:ext cx="2945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3a9b63a385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g13a9b63a385_0_14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00" cy="44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g13a9b63a385_0_14:notes"/>
          <p:cNvSpPr txBox="1">
            <a:spLocks noGrp="1"/>
          </p:cNvSpPr>
          <p:nvPr>
            <p:ph type="sldNum" idx="12"/>
          </p:nvPr>
        </p:nvSpPr>
        <p:spPr>
          <a:xfrm>
            <a:off x="3850443" y="9428583"/>
            <a:ext cx="2945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3a9b63a38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g13a9b63a385_0_34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00" cy="44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3" name="Google Shape;153;g13a9b63a385_0_34:notes"/>
          <p:cNvSpPr txBox="1">
            <a:spLocks noGrp="1"/>
          </p:cNvSpPr>
          <p:nvPr>
            <p:ph type="sldNum" idx="12"/>
          </p:nvPr>
        </p:nvSpPr>
        <p:spPr>
          <a:xfrm>
            <a:off x="3850443" y="9428583"/>
            <a:ext cx="2945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3a9b63a38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2" name="Google Shape;162;g13a9b63a385_0_24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00" cy="44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13a9b63a385_0_24:notes"/>
          <p:cNvSpPr txBox="1">
            <a:spLocks noGrp="1"/>
          </p:cNvSpPr>
          <p:nvPr>
            <p:ph type="sldNum" idx="12"/>
          </p:nvPr>
        </p:nvSpPr>
        <p:spPr>
          <a:xfrm>
            <a:off x="3850443" y="9428583"/>
            <a:ext cx="2945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/>
          <p:nvPr/>
        </p:nvSpPr>
        <p:spPr>
          <a:xfrm>
            <a:off x="755574" y="627540"/>
            <a:ext cx="5178000" cy="1358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5250" tIns="32625" rIns="65250" bIns="326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solidFill>
                  <a:schemeClr val="lt1"/>
                </a:solidFill>
              </a:rPr>
              <a:t>Лаборатория тестирования.</a:t>
            </a:r>
            <a:endParaRPr sz="2800" dirty="0">
              <a:solidFill>
                <a:schemeClr val="lt1"/>
              </a:solidFill>
            </a:endParaRPr>
          </a:p>
          <a:p>
            <a:pPr lvl="0"/>
            <a:r>
              <a:rPr lang="ru-RU" sz="2800" dirty="0" smtClean="0">
                <a:solidFill>
                  <a:schemeClr val="lt1"/>
                </a:solidFill>
              </a:rPr>
              <a:t>Мобильное приложение </a:t>
            </a:r>
            <a:br>
              <a:rPr lang="ru-RU" sz="2800" dirty="0" smtClean="0">
                <a:solidFill>
                  <a:schemeClr val="lt1"/>
                </a:solidFill>
              </a:rPr>
            </a:br>
            <a:r>
              <a:rPr lang="ru-RU" sz="2800" dirty="0" smtClean="0">
                <a:solidFill>
                  <a:schemeClr val="bg1"/>
                </a:solidFill>
              </a:rPr>
              <a:t>«СДО Мосполитех»</a:t>
            </a:r>
            <a:endParaRPr sz="2800" dirty="0">
              <a:solidFill>
                <a:schemeClr val="bg1"/>
              </a:solidFill>
            </a:endParaRPr>
          </a:p>
        </p:txBody>
      </p:sp>
      <p:pic>
        <p:nvPicPr>
          <p:cNvPr id="1032" name="Picture 8" descr="Функциональное тестирование веб-приложений — Лаборатория Качества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56" y="2304287"/>
            <a:ext cx="3270525" cy="3655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5" name="Google Shape;165;p21"/>
          <p:cNvCxnSpPr/>
          <p:nvPr/>
        </p:nvCxnSpPr>
        <p:spPr>
          <a:xfrm>
            <a:off x="683568" y="980728"/>
            <a:ext cx="699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6" name="Google Shape;166;p21"/>
          <p:cNvCxnSpPr/>
          <p:nvPr/>
        </p:nvCxnSpPr>
        <p:spPr>
          <a:xfrm rot="10800000">
            <a:off x="899592" y="476752"/>
            <a:ext cx="0" cy="720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" name="Google Shape;168;p21"/>
          <p:cNvSpPr txBox="1"/>
          <p:nvPr/>
        </p:nvSpPr>
        <p:spPr>
          <a:xfrm>
            <a:off x="971600" y="476672"/>
            <a:ext cx="77256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 dirty="0" smtClean="0"/>
              <a:t>ПРИМЕРЫ СКРИНШОТОВ С ПРОДЕЛАННОЙ РАБОТОЙ</a:t>
            </a:r>
            <a:endParaRPr sz="20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10</a:t>
            </a:fld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399" y="987289"/>
            <a:ext cx="5171013" cy="2406071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479" y="3568756"/>
            <a:ext cx="4120268" cy="2368893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4439" y="3968444"/>
            <a:ext cx="3906267" cy="1812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676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5" name="Google Shape;95;p14"/>
          <p:cNvCxnSpPr/>
          <p:nvPr/>
        </p:nvCxnSpPr>
        <p:spPr>
          <a:xfrm>
            <a:off x="683568" y="980728"/>
            <a:ext cx="699506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6" name="Google Shape;96;p14"/>
          <p:cNvCxnSpPr/>
          <p:nvPr/>
        </p:nvCxnSpPr>
        <p:spPr>
          <a:xfrm rot="10800000">
            <a:off x="899592" y="476672"/>
            <a:ext cx="0" cy="72008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7" name="Google Shape;97;p14"/>
          <p:cNvSpPr txBox="1">
            <a:spLocks noGrp="1"/>
          </p:cNvSpPr>
          <p:nvPr>
            <p:ph type="body" idx="1"/>
          </p:nvPr>
        </p:nvSpPr>
        <p:spPr>
          <a:xfrm>
            <a:off x="457194" y="1688459"/>
            <a:ext cx="8229600" cy="43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endParaRPr lang="ru-RU" sz="2200" dirty="0" smtClean="0"/>
          </a:p>
          <a:p>
            <a:pPr marL="88900" lvl="0" indent="0" algn="l" rtl="0"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ru-RU" sz="2200" dirty="0" smtClean="0"/>
              <a:t>Милорадов </a:t>
            </a:r>
            <a:r>
              <a:rPr lang="ru-RU" sz="2200" dirty="0"/>
              <a:t>Владимир Андреевич, группа 201-351 </a:t>
            </a:r>
            <a:r>
              <a:rPr lang="ru-RU" sz="2200" dirty="0" smtClean="0"/>
              <a:t>– тестировщик.</a:t>
            </a:r>
            <a:endParaRPr sz="2200" dirty="0"/>
          </a:p>
        </p:txBody>
      </p:sp>
      <p:sp>
        <p:nvSpPr>
          <p:cNvPr id="98" name="Google Shape;98;p14"/>
          <p:cNvSpPr txBox="1"/>
          <p:nvPr/>
        </p:nvSpPr>
        <p:spPr>
          <a:xfrm>
            <a:off x="899591" y="476728"/>
            <a:ext cx="77256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/>
              <a:t>УЧАСТНИКИ КОМАНДЫ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496" y="3166110"/>
            <a:ext cx="2002536" cy="250317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591" y="3362472"/>
            <a:ext cx="4307080" cy="24187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5" name="Google Shape;105;p15"/>
          <p:cNvCxnSpPr/>
          <p:nvPr/>
        </p:nvCxnSpPr>
        <p:spPr>
          <a:xfrm>
            <a:off x="683568" y="980728"/>
            <a:ext cx="699506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6" name="Google Shape;106;p15"/>
          <p:cNvCxnSpPr/>
          <p:nvPr/>
        </p:nvCxnSpPr>
        <p:spPr>
          <a:xfrm rot="10800000">
            <a:off x="899592" y="476672"/>
            <a:ext cx="0" cy="72008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7" name="Google Shape;107;p15"/>
          <p:cNvSpPr txBox="1">
            <a:spLocks noGrp="1"/>
          </p:cNvSpPr>
          <p:nvPr>
            <p:ph type="body" idx="1"/>
          </p:nvPr>
        </p:nvSpPr>
        <p:spPr>
          <a:xfrm>
            <a:off x="467544" y="1745059"/>
            <a:ext cx="8229600" cy="4348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2200" dirty="0"/>
              <a:t>Данная презентация содержит информацию о списке участников, о целях проекта и о проделанной в ходе курса работе.</a:t>
            </a:r>
            <a:endParaRPr sz="2200" dirty="0"/>
          </a:p>
          <a:p>
            <a:pPr marL="0" lvl="0" indent="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200" dirty="0"/>
              <a:t>Проект по </a:t>
            </a:r>
            <a:r>
              <a:rPr lang="ru-RU" sz="2200" dirty="0" smtClean="0"/>
              <a:t>функциональному тестированию </a:t>
            </a:r>
            <a:r>
              <a:rPr lang="ru-RU" sz="2200" dirty="0"/>
              <a:t>мобильного приложения </a:t>
            </a:r>
            <a:r>
              <a:rPr lang="ru-RU" sz="2200" dirty="0" smtClean="0"/>
              <a:t>«СДО Мосполитех» </a:t>
            </a:r>
            <a:r>
              <a:rPr lang="ru-RU" sz="2200" dirty="0"/>
              <a:t>представляет собой поиск ошибок в работе </a:t>
            </a:r>
            <a:r>
              <a:rPr lang="ru-RU" sz="2200" dirty="0" smtClean="0"/>
              <a:t>функционала приложения</a:t>
            </a:r>
            <a:r>
              <a:rPr lang="ru-RU" sz="2200" dirty="0"/>
              <a:t>, которые могут помешать пользователю комфортно использовать данный программный продукт.</a:t>
            </a:r>
            <a:endParaRPr sz="2200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/>
          </a:p>
        </p:txBody>
      </p:sp>
      <p:sp>
        <p:nvSpPr>
          <p:cNvPr id="108" name="Google Shape;108;p15"/>
          <p:cNvSpPr txBox="1"/>
          <p:nvPr/>
        </p:nvSpPr>
        <p:spPr>
          <a:xfrm>
            <a:off x="971600" y="476672"/>
            <a:ext cx="7725544" cy="50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/>
              <a:t>АННОТАЦИЯ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5" name="Google Shape;115;p16"/>
          <p:cNvCxnSpPr/>
          <p:nvPr/>
        </p:nvCxnSpPr>
        <p:spPr>
          <a:xfrm>
            <a:off x="683568" y="980728"/>
            <a:ext cx="699506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6" name="Google Shape;116;p16"/>
          <p:cNvCxnSpPr/>
          <p:nvPr/>
        </p:nvCxnSpPr>
        <p:spPr>
          <a:xfrm rot="10800000">
            <a:off x="899592" y="476672"/>
            <a:ext cx="0" cy="72008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7" name="Google Shape;117;p16"/>
          <p:cNvSpPr txBox="1">
            <a:spLocks noGrp="1"/>
          </p:cNvSpPr>
          <p:nvPr>
            <p:ph type="body" idx="1"/>
          </p:nvPr>
        </p:nvSpPr>
        <p:spPr>
          <a:xfrm>
            <a:off x="467544" y="1745059"/>
            <a:ext cx="8229600" cy="4348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200" dirty="0"/>
              <a:t>Цель проекта: ознакомиться с базовыми понятиями и </a:t>
            </a:r>
            <a:r>
              <a:rPr lang="ru-RU" sz="2200" dirty="0" smtClean="0"/>
              <a:t>методиками функционального тестирования, </a:t>
            </a:r>
            <a:r>
              <a:rPr lang="ru-RU" sz="2200" dirty="0"/>
              <a:t>изучить тестируемое приложение, написать чек-листы, тест-кейсы и рассмотреть выявленные </a:t>
            </a:r>
            <a:r>
              <a:rPr lang="ru-RU" sz="2200" dirty="0" smtClean="0"/>
              <a:t>ошибки. Составить отчёт для команды разработчиков.</a:t>
            </a:r>
            <a:endParaRPr sz="2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/>
          </a:p>
        </p:txBody>
      </p:sp>
      <p:sp>
        <p:nvSpPr>
          <p:cNvPr id="118" name="Google Shape;118;p16"/>
          <p:cNvSpPr txBox="1"/>
          <p:nvPr/>
        </p:nvSpPr>
        <p:spPr>
          <a:xfrm>
            <a:off x="971600" y="476672"/>
            <a:ext cx="7725544" cy="50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/>
              <a:t>ЦЕЛЬ ПРОЕКТА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  <p:pic>
        <p:nvPicPr>
          <p:cNvPr id="2058" name="Picture 10" descr="Free Target And Goal SVG, PNG Icon, Symbol. Download Image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1521" y="3865779"/>
            <a:ext cx="2227517" cy="2227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5" name="Google Shape;125;p17"/>
          <p:cNvCxnSpPr/>
          <p:nvPr/>
        </p:nvCxnSpPr>
        <p:spPr>
          <a:xfrm>
            <a:off x="683568" y="980728"/>
            <a:ext cx="699506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6" name="Google Shape;126;p17"/>
          <p:cNvCxnSpPr/>
          <p:nvPr/>
        </p:nvCxnSpPr>
        <p:spPr>
          <a:xfrm rot="10800000">
            <a:off x="899592" y="476672"/>
            <a:ext cx="0" cy="72008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7" name="Google Shape;127;p17"/>
          <p:cNvSpPr txBox="1">
            <a:spLocks noGrp="1"/>
          </p:cNvSpPr>
          <p:nvPr>
            <p:ph type="body" idx="1"/>
          </p:nvPr>
        </p:nvSpPr>
        <p:spPr>
          <a:xfrm>
            <a:off x="683568" y="1342723"/>
            <a:ext cx="4698816" cy="4348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-RU" sz="2200" dirty="0"/>
              <a:t>Изучение теоретического материала в объёме </a:t>
            </a:r>
            <a:r>
              <a:rPr lang="ru-RU" sz="2200" dirty="0" smtClean="0"/>
              <a:t>20 </a:t>
            </a:r>
            <a:r>
              <a:rPr lang="ru-RU" sz="2200" dirty="0"/>
              <a:t>часов</a:t>
            </a:r>
            <a:r>
              <a:rPr lang="ru-RU" sz="2200" dirty="0" smtClean="0"/>
              <a:t>.</a:t>
            </a: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-RU" sz="2200" dirty="0" smtClean="0"/>
              <a:t>Изучение интерфейса ПО в объёме 2 часов.</a:t>
            </a: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-RU" sz="2200" dirty="0" smtClean="0"/>
              <a:t>Выполнение тестирования ПО в объёме 50 часов.</a:t>
            </a:r>
            <a:endParaRPr sz="2200" dirty="0"/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-RU" sz="2200" dirty="0"/>
              <a:t>Подготовка отчетных материалов в объёме 5 часов. </a:t>
            </a:r>
            <a:endParaRPr sz="2200" dirty="0"/>
          </a:p>
        </p:txBody>
      </p:sp>
      <p:sp>
        <p:nvSpPr>
          <p:cNvPr id="128" name="Google Shape;128;p17"/>
          <p:cNvSpPr txBox="1"/>
          <p:nvPr/>
        </p:nvSpPr>
        <p:spPr>
          <a:xfrm>
            <a:off x="971600" y="476672"/>
            <a:ext cx="7725544" cy="50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/>
              <a:t>ЭТАПЫ РАБОТЫ НАД ПРОЕКТОМ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  <p:pic>
        <p:nvPicPr>
          <p:cNvPr id="3074" name="Picture 2" descr="Этап – Бесплатные иконки: формы и символы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9106" y="2450591"/>
            <a:ext cx="2947966" cy="2947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5" name="Google Shape;135;p18"/>
          <p:cNvCxnSpPr/>
          <p:nvPr/>
        </p:nvCxnSpPr>
        <p:spPr>
          <a:xfrm>
            <a:off x="683568" y="980728"/>
            <a:ext cx="699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6" name="Google Shape;136;p18"/>
          <p:cNvCxnSpPr/>
          <p:nvPr/>
        </p:nvCxnSpPr>
        <p:spPr>
          <a:xfrm rot="10800000">
            <a:off x="899592" y="476752"/>
            <a:ext cx="0" cy="720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7" name="Google Shape;137;p18"/>
          <p:cNvSpPr txBox="1">
            <a:spLocks noGrp="1"/>
          </p:cNvSpPr>
          <p:nvPr>
            <p:ph type="body" idx="1"/>
          </p:nvPr>
        </p:nvSpPr>
        <p:spPr>
          <a:xfrm>
            <a:off x="683568" y="1406731"/>
            <a:ext cx="4717104" cy="43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-RU" sz="2200" dirty="0"/>
              <a:t>Средства коммуникации внутри проекта: Telegram, </a:t>
            </a:r>
            <a:r>
              <a:rPr lang="ru-RU" sz="2200" dirty="0" err="1"/>
              <a:t>Discord</a:t>
            </a:r>
            <a:r>
              <a:rPr lang="ru-RU" sz="2200" dirty="0"/>
              <a:t>.</a:t>
            </a:r>
            <a:endParaRPr sz="2200" dirty="0"/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-RU" sz="2200" dirty="0"/>
              <a:t>Ведение ведомости </a:t>
            </a:r>
            <a:r>
              <a:rPr lang="ru-RU" sz="2200" dirty="0" smtClean="0"/>
              <a:t>– </a:t>
            </a:r>
            <a:r>
              <a:rPr lang="en-US" sz="2200" dirty="0" smtClean="0"/>
              <a:t>Excel.</a:t>
            </a:r>
            <a:endParaRPr sz="2200" dirty="0"/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-RU" sz="2200" dirty="0"/>
              <a:t>Встречи с куратором - </a:t>
            </a:r>
            <a:r>
              <a:rPr lang="en-US" sz="2200" dirty="0" smtClean="0"/>
              <a:t>Discord</a:t>
            </a:r>
            <a:r>
              <a:rPr lang="ru-RU" sz="2200" dirty="0" smtClean="0"/>
              <a:t>.</a:t>
            </a: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-RU" sz="2200" dirty="0" smtClean="0"/>
              <a:t>Программные средства выполнения заданий – </a:t>
            </a:r>
            <a:r>
              <a:rPr lang="en-US" sz="2200" dirty="0" err="1" smtClean="0"/>
              <a:t>Nox</a:t>
            </a:r>
            <a:r>
              <a:rPr lang="en-US" sz="2200" dirty="0" smtClean="0"/>
              <a:t>-</a:t>
            </a:r>
            <a:r>
              <a:rPr lang="ru-RU" sz="2200" dirty="0" smtClean="0"/>
              <a:t>эмулятор.</a:t>
            </a:r>
            <a:endParaRPr sz="2200" dirty="0"/>
          </a:p>
        </p:txBody>
      </p:sp>
      <p:sp>
        <p:nvSpPr>
          <p:cNvPr id="138" name="Google Shape;138;p18"/>
          <p:cNvSpPr txBox="1"/>
          <p:nvPr/>
        </p:nvSpPr>
        <p:spPr>
          <a:xfrm>
            <a:off x="971600" y="476672"/>
            <a:ext cx="77256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/>
              <a:t>ТЕХНИЧЕСКАЯ РЕАЛИЗАЦИЯ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  <p:pic>
        <p:nvPicPr>
          <p:cNvPr id="4098" name="Picture 2" descr="Технология PNG скачать бесплатно | PNG Mar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8325" y="1974711"/>
            <a:ext cx="3605675" cy="2730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5" name="Google Shape;145;p19"/>
          <p:cNvCxnSpPr/>
          <p:nvPr/>
        </p:nvCxnSpPr>
        <p:spPr>
          <a:xfrm>
            <a:off x="683568" y="980728"/>
            <a:ext cx="699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6" name="Google Shape;146;p19"/>
          <p:cNvCxnSpPr/>
          <p:nvPr/>
        </p:nvCxnSpPr>
        <p:spPr>
          <a:xfrm rot="10800000">
            <a:off x="899592" y="476752"/>
            <a:ext cx="0" cy="720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7" name="Google Shape;147;p19"/>
          <p:cNvSpPr txBox="1">
            <a:spLocks noGrp="1"/>
          </p:cNvSpPr>
          <p:nvPr>
            <p:ph type="body" idx="1"/>
          </p:nvPr>
        </p:nvSpPr>
        <p:spPr>
          <a:xfrm>
            <a:off x="467600" y="1494411"/>
            <a:ext cx="8229600" cy="43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229" dirty="0" smtClean="0"/>
              <a:t>Тестировщиком были получены теоретические знания в области функционального тестирования. По результатам проведённого тестирования был выделен ряд дефектов в функционале приложения</a:t>
            </a:r>
            <a:r>
              <a:rPr lang="en-US" sz="2229" dirty="0" smtClean="0"/>
              <a:t>, </a:t>
            </a:r>
            <a:r>
              <a:rPr lang="ru-RU" sz="2229" dirty="0" smtClean="0"/>
              <a:t>необходимы</a:t>
            </a:r>
            <a:r>
              <a:rPr lang="ru-RU" sz="2229" dirty="0"/>
              <a:t>й</a:t>
            </a:r>
            <a:r>
              <a:rPr lang="ru-RU" sz="2229" dirty="0" smtClean="0"/>
              <a:t> для решения командой разработчиков. Большинство найденных дефектов имеют серьёзность </a:t>
            </a:r>
            <a:r>
              <a:rPr lang="en-US" sz="2229" dirty="0" smtClean="0"/>
              <a:t>Critical.</a:t>
            </a:r>
            <a:endParaRPr sz="2229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29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/>
          </a:p>
        </p:txBody>
      </p:sp>
      <p:sp>
        <p:nvSpPr>
          <p:cNvPr id="148" name="Google Shape;148;p19"/>
          <p:cNvSpPr txBox="1"/>
          <p:nvPr/>
        </p:nvSpPr>
        <p:spPr>
          <a:xfrm>
            <a:off x="971600" y="476672"/>
            <a:ext cx="77256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/>
              <a:t>РЕЗУЛЬТАТЫ РАБОТЫ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  <p:pic>
        <p:nvPicPr>
          <p:cNvPr id="5122" name="Picture 2" descr="Результат – Бесплатные иконки: файлы и папки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3539" y="4178808"/>
            <a:ext cx="2360091" cy="2360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5" name="Google Shape;155;p20"/>
          <p:cNvCxnSpPr/>
          <p:nvPr/>
        </p:nvCxnSpPr>
        <p:spPr>
          <a:xfrm>
            <a:off x="683568" y="980728"/>
            <a:ext cx="699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6" name="Google Shape;156;p20"/>
          <p:cNvCxnSpPr/>
          <p:nvPr/>
        </p:nvCxnSpPr>
        <p:spPr>
          <a:xfrm rot="10800000">
            <a:off x="899592" y="476752"/>
            <a:ext cx="0" cy="720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7" name="Google Shape;157;p20"/>
          <p:cNvSpPr txBox="1">
            <a:spLocks noGrp="1"/>
          </p:cNvSpPr>
          <p:nvPr>
            <p:ph type="body" idx="1"/>
          </p:nvPr>
        </p:nvSpPr>
        <p:spPr>
          <a:xfrm>
            <a:off x="477944" y="3052984"/>
            <a:ext cx="8219256" cy="43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29" dirty="0"/>
              <a:t>Милорадов Владимир Андреевич</a:t>
            </a:r>
            <a:endParaRPr sz="2229" dirty="0"/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29" dirty="0" smtClean="0"/>
              <a:t>• Изучение </a:t>
            </a:r>
            <a:r>
              <a:rPr lang="ru-RU" sz="2229" dirty="0"/>
              <a:t>теории - </a:t>
            </a:r>
            <a:r>
              <a:rPr lang="ru-RU" sz="2229" dirty="0" smtClean="0"/>
              <a:t>20 </a:t>
            </a:r>
            <a:r>
              <a:rPr lang="ru-RU" sz="2229" dirty="0"/>
              <a:t>часов</a:t>
            </a:r>
            <a:r>
              <a:rPr lang="ru-RU" sz="2229" dirty="0" smtClean="0"/>
              <a:t>;</a:t>
            </a:r>
          </a:p>
          <a:p>
            <a:pPr marL="0" lvl="0" indent="0" algn="r">
              <a:lnSpc>
                <a:spcPct val="150000"/>
              </a:lnSpc>
              <a:spcBef>
                <a:spcPts val="0"/>
              </a:spcBef>
              <a:buNone/>
            </a:pPr>
            <a:r>
              <a:rPr lang="ru-RU" sz="2229" dirty="0" smtClean="0"/>
              <a:t>• Изучение интерфейса приложения – 2 часа</a:t>
            </a:r>
            <a:r>
              <a:rPr lang="en-US" sz="2229" dirty="0" smtClean="0"/>
              <a:t>;</a:t>
            </a:r>
            <a:endParaRPr sz="2229" dirty="0"/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29" dirty="0"/>
              <a:t>• Выполнение </a:t>
            </a:r>
            <a:r>
              <a:rPr lang="ru-RU" sz="2229" dirty="0" smtClean="0"/>
              <a:t>тестирования - 50 </a:t>
            </a:r>
            <a:r>
              <a:rPr lang="ru-RU" sz="2229" dirty="0"/>
              <a:t>часов;</a:t>
            </a:r>
            <a:endParaRPr sz="2229" dirty="0"/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29" dirty="0"/>
              <a:t>• Подготовка отчётных материалов - 5 часов.</a:t>
            </a:r>
            <a:endParaRPr sz="2229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29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29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/>
          </a:p>
        </p:txBody>
      </p:sp>
      <p:sp>
        <p:nvSpPr>
          <p:cNvPr id="158" name="Google Shape;158;p20"/>
          <p:cNvSpPr txBox="1"/>
          <p:nvPr/>
        </p:nvSpPr>
        <p:spPr>
          <a:xfrm>
            <a:off x="971600" y="476672"/>
            <a:ext cx="77256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/>
              <a:t>ИНДИВИДУАЛЬНЫЕ ПЛАНЫ УЧАСТНИКОВ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57" y="1307591"/>
            <a:ext cx="2813119" cy="27018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5" name="Google Shape;165;p21"/>
          <p:cNvCxnSpPr/>
          <p:nvPr/>
        </p:nvCxnSpPr>
        <p:spPr>
          <a:xfrm>
            <a:off x="683568" y="980728"/>
            <a:ext cx="699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6" name="Google Shape;166;p21"/>
          <p:cNvCxnSpPr/>
          <p:nvPr/>
        </p:nvCxnSpPr>
        <p:spPr>
          <a:xfrm rot="10800000">
            <a:off x="899592" y="476752"/>
            <a:ext cx="0" cy="720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7" name="Google Shape;167;p21"/>
          <p:cNvSpPr txBox="1">
            <a:spLocks noGrp="1"/>
          </p:cNvSpPr>
          <p:nvPr>
            <p:ph type="body" idx="1"/>
          </p:nvPr>
        </p:nvSpPr>
        <p:spPr>
          <a:xfrm>
            <a:off x="467600" y="1494382"/>
            <a:ext cx="8229600" cy="43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45720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ru-RU" sz="2000" dirty="0" smtClean="0"/>
              <a:t>На основе полученных теоретических знаний было проведено функциональное тестирование </a:t>
            </a:r>
            <a:r>
              <a:rPr lang="ru-RU" sz="2000" dirty="0"/>
              <a:t>мобильного приложения </a:t>
            </a:r>
            <a:r>
              <a:rPr lang="en-US" sz="2000" dirty="0"/>
              <a:t>“</a:t>
            </a:r>
            <a:r>
              <a:rPr lang="ru-RU" sz="2000" dirty="0"/>
              <a:t>СДО Мосполитех</a:t>
            </a:r>
            <a:r>
              <a:rPr lang="en-US" sz="2000" dirty="0"/>
              <a:t>” </a:t>
            </a:r>
            <a:r>
              <a:rPr lang="ru-RU" sz="2000" dirty="0" smtClean="0"/>
              <a:t>по модели </a:t>
            </a:r>
            <a:r>
              <a:rPr lang="en-US" sz="2000" dirty="0" smtClean="0"/>
              <a:t>“</a:t>
            </a:r>
            <a:r>
              <a:rPr lang="ru-RU" sz="2000" dirty="0" smtClean="0"/>
              <a:t>черного ящика</a:t>
            </a:r>
            <a:r>
              <a:rPr lang="en-US" sz="2000" dirty="0" smtClean="0"/>
              <a:t>”, </a:t>
            </a:r>
            <a:r>
              <a:rPr lang="ru-RU" sz="2000" dirty="0" smtClean="0"/>
              <a:t>т.е. без доступа к коду. Были выявлены ряд серьёзных дефектов</a:t>
            </a:r>
            <a:r>
              <a:rPr lang="en-US" sz="2000" dirty="0" smtClean="0"/>
              <a:t>, </a:t>
            </a:r>
            <a:r>
              <a:rPr lang="ru-RU" sz="2000" dirty="0" smtClean="0"/>
              <a:t>приводящих приложение в нерабочее состояние. </a:t>
            </a:r>
            <a:endParaRPr sz="2000" dirty="0"/>
          </a:p>
        </p:txBody>
      </p:sp>
      <p:sp>
        <p:nvSpPr>
          <p:cNvPr id="168" name="Google Shape;168;p21"/>
          <p:cNvSpPr txBox="1"/>
          <p:nvPr/>
        </p:nvSpPr>
        <p:spPr>
          <a:xfrm>
            <a:off x="971600" y="476672"/>
            <a:ext cx="77256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/>
              <a:t>ЗАКЛЮЧЕНИЕ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9</a:t>
            </a:fld>
            <a:endParaRPr/>
          </a:p>
        </p:txBody>
      </p:sp>
      <p:pic>
        <p:nvPicPr>
          <p:cNvPr id="7170" name="Picture 2" descr="Informe - Iconos gratis de archivos y carpeta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6983" y="3603890"/>
            <a:ext cx="2752345" cy="2752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Николаенко_ААИ-2015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308</Words>
  <Application>Microsoft Office PowerPoint</Application>
  <PresentationFormat>Экран (4:3)</PresentationFormat>
  <Paragraphs>52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Arial</vt:lpstr>
      <vt:lpstr>Calibri</vt:lpstr>
      <vt:lpstr>Николаенко_ААИ-2015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Miloradov Vladimir</cp:lastModifiedBy>
  <cp:revision>11</cp:revision>
  <dcterms:modified xsi:type="dcterms:W3CDTF">2022-12-13T22:03:37Z</dcterms:modified>
</cp:coreProperties>
</file>